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6" r:id="rId4"/>
    <p:sldId id="259" r:id="rId5"/>
    <p:sldId id="294" r:id="rId6"/>
    <p:sldId id="295" r:id="rId7"/>
    <p:sldId id="284" r:id="rId8"/>
    <p:sldId id="283" r:id="rId9"/>
    <p:sldId id="281" r:id="rId10"/>
    <p:sldId id="282" r:id="rId11"/>
    <p:sldId id="28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A95"/>
    <a:srgbClr val="0070C0"/>
    <a:srgbClr val="FFFFFF"/>
    <a:srgbClr val="4CB944"/>
    <a:srgbClr val="F17B86"/>
    <a:srgbClr val="3C88CB"/>
    <a:srgbClr val="FFDB00"/>
    <a:srgbClr val="EA3546"/>
    <a:srgbClr val="F8C2C7"/>
    <a:srgbClr val="C9E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60"/>
  </p:normalViewPr>
  <p:slideViewPr>
    <p:cSldViewPr snapToGrid="0">
      <p:cViewPr varScale="1">
        <p:scale>
          <a:sx n="239" d="100"/>
          <a:sy n="239" d="100"/>
        </p:scale>
        <p:origin x="55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516372-1E5B-D95A-63C2-9AA13DEA04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80A00-7085-6EC4-CC33-DDFC12318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8851-A6D0-4E3C-8D33-6F8ADBA0BC8F}" type="datetimeFigureOut">
              <a:rPr lang="en-IE" smtClean="0"/>
              <a:t>31/03/2026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926C4-4363-DA88-0905-425F2314E2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328C5-2AD7-1E2B-D0BB-3CA12A1D5C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895C-B8B9-4B6D-AAC7-7BCAC5E750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074388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2FE82-11E7-4B08-9B1B-FA39769E3DF5}" type="datetimeFigureOut">
              <a:rPr lang="en-IE" smtClean="0"/>
              <a:t>31/03/2026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85E2D-2822-4BF9-B0EE-BB3F46F72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58703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818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78B91-4055-4CFB-9F92-7F023371DEBA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188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57775-0910-13A7-B7F0-B32808FF9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AECE5-5E3F-418B-0401-AA86F2EB4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9B4F3-6235-EF02-94D3-89C82864F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62F8E-9430-8C25-7975-B0C14BDAA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1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91056-01F5-5B94-4F45-D09B9E74D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F8228-03FE-7F3A-6F4E-9969198C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1D9E7-1B98-D30E-E0CE-F03D2F3C4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AAFBD-9189-04DB-1FFD-B7DE35421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3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94AD7-7816-4A39-CED6-1366592C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2FE19-F061-5F77-FE04-50A7F2A6C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595F3-3B91-40C2-5295-94C190351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FFDC2-DF6A-FB13-CD63-3306F10EB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1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96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4BE8-3435-45E5-82AC-A0BD4729C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428FA-E3A2-AD15-4028-380266E83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08D7F-34A1-3468-5ED2-2EF08B606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C92A3-35BD-F957-ED9C-AC442F95F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22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108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C5EA7C-8D27-92C7-F742-5DAA09FDC7D7}"/>
              </a:ext>
            </a:extLst>
          </p:cNvPr>
          <p:cNvCxnSpPr/>
          <p:nvPr userDrawn="1"/>
        </p:nvCxnSpPr>
        <p:spPr>
          <a:xfrm>
            <a:off x="146720" y="1531719"/>
            <a:ext cx="11898559" cy="0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40B220D-DD49-5588-9B2B-9C8EACCF1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289" y="121041"/>
            <a:ext cx="5659986" cy="1328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CA7BEE-B686-1135-C23F-C10F32B2B9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332" y="370274"/>
            <a:ext cx="2733944" cy="7748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C51061-BB8E-B2C3-8EC9-9056C9FCEF0E}"/>
              </a:ext>
            </a:extLst>
          </p:cNvPr>
          <p:cNvSpPr txBox="1"/>
          <p:nvPr userDrawn="1"/>
        </p:nvSpPr>
        <p:spPr>
          <a:xfrm>
            <a:off x="495656" y="2025353"/>
            <a:ext cx="155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    App No.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5BB2-1C1B-EEAD-744B-BF9F9FB99E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65238" y="661511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2C94-1570-E8A0-DED7-253D958BBA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5635" y="2733249"/>
            <a:ext cx="1095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6568BA-9604-E6A1-6E23-FA5BECF5A29E}"/>
              </a:ext>
            </a:extLst>
          </p:cNvPr>
          <p:cNvSpPr/>
          <p:nvPr userDrawn="1"/>
        </p:nvSpPr>
        <p:spPr>
          <a:xfrm>
            <a:off x="3993243" y="1965774"/>
            <a:ext cx="2311400" cy="1816100"/>
          </a:xfrm>
          <a:prstGeom prst="roundRect">
            <a:avLst>
              <a:gd name="adj" fmla="val 10597"/>
            </a:avLst>
          </a:prstGeom>
          <a:solidFill>
            <a:schemeClr val="bg1"/>
          </a:solidFill>
          <a:ln>
            <a:solidFill>
              <a:srgbClr val="FFD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6C0B0F-9F9B-D1D9-FF6D-68F70A4A4047}"/>
              </a:ext>
            </a:extLst>
          </p:cNvPr>
          <p:cNvSpPr/>
          <p:nvPr userDrawn="1"/>
        </p:nvSpPr>
        <p:spPr>
          <a:xfrm>
            <a:off x="355600" y="5605893"/>
            <a:ext cx="11480800" cy="516085"/>
          </a:xfrm>
          <a:prstGeom prst="round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A9E5AD-9BC0-81F9-44A8-011B99396955}"/>
              </a:ext>
            </a:extLst>
          </p:cNvPr>
          <p:cNvGrpSpPr/>
          <p:nvPr userDrawn="1"/>
        </p:nvGrpSpPr>
        <p:grpSpPr>
          <a:xfrm>
            <a:off x="3839025" y="879090"/>
            <a:ext cx="3079750" cy="646332"/>
            <a:chOff x="222250" y="2066093"/>
            <a:chExt cx="3079750" cy="795337"/>
          </a:xfrm>
          <a:solidFill>
            <a:srgbClr val="FFDB00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15467B1-773D-49CF-694F-8FBC7693C22E}"/>
                </a:ext>
              </a:extLst>
            </p:cNvPr>
            <p:cNvSpPr/>
            <p:nvPr/>
          </p:nvSpPr>
          <p:spPr>
            <a:xfrm>
              <a:off x="222250" y="2066093"/>
              <a:ext cx="3079750" cy="795337"/>
            </a:xfrm>
            <a:prstGeom prst="roundRect">
              <a:avLst/>
            </a:prstGeom>
            <a:grpFill/>
            <a:ln>
              <a:solidFill>
                <a:srgbClr val="3C88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F8588F-4DB8-9C14-C54F-DD2A436CCC59}"/>
                </a:ext>
              </a:extLst>
            </p:cNvPr>
            <p:cNvSpPr txBox="1"/>
            <p:nvPr/>
          </p:nvSpPr>
          <p:spPr>
            <a:xfrm>
              <a:off x="486232" y="2145119"/>
              <a:ext cx="2787650" cy="568097"/>
            </a:xfrm>
            <a:prstGeom prst="rect">
              <a:avLst/>
            </a:prstGeom>
            <a:grpFill/>
            <a:ln>
              <a:solidFill>
                <a:srgbClr val="3C88C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E" sz="2400" b="1" dirty="0">
                  <a:solidFill>
                    <a:srgbClr val="3C88CB"/>
                  </a:solidFill>
                </a:rPr>
                <a:t>View Results </a:t>
              </a:r>
              <a:r>
                <a:rPr lang="en-US" sz="2400" b="1" dirty="0">
                  <a:solidFill>
                    <a:srgbClr val="3C88CB"/>
                  </a:solidFill>
                </a:rPr>
                <a:t>​</a:t>
              </a:r>
              <a:endParaRPr lang="en-US" sz="2400" b="1" i="0" dirty="0">
                <a:solidFill>
                  <a:srgbClr val="3C88CB"/>
                </a:solidFill>
                <a:effectLst/>
              </a:endParaRPr>
            </a:p>
          </p:txBody>
        </p:sp>
      </p:grp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1588FD9-4CFD-D2E7-7F9F-70BAC0DD67A1}"/>
              </a:ext>
            </a:extLst>
          </p:cNvPr>
          <p:cNvSpPr/>
          <p:nvPr userDrawn="1"/>
        </p:nvSpPr>
        <p:spPr>
          <a:xfrm>
            <a:off x="6944143" y="1287928"/>
            <a:ext cx="3962399" cy="1796891"/>
          </a:xfrm>
          <a:prstGeom prst="wedgeEllipseCallout">
            <a:avLst>
              <a:gd name="adj1" fmla="val -41025"/>
              <a:gd name="adj2" fmla="val 63207"/>
            </a:avLst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3C88C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A320F-DF4F-E5A4-5CBC-384BF2698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209" y="218989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2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113B8-4121-9646-F1ED-5F38A6B5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51045" cy="92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59421-7F14-61A2-021C-B28C6DB48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926758"/>
            <a:ext cx="4108622" cy="997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E41A8-9879-E9D5-A6BB-C05F035A7D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57632"/>
            <a:ext cx="3357179" cy="947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C22C8-ACB9-04DA-3FE6-576E504198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257" y="2784027"/>
            <a:ext cx="6651846" cy="980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D6BB9D-EE74-072F-20BE-01264A5474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257" y="3735858"/>
            <a:ext cx="3231292" cy="1037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9ED2E1-D3CC-B1E7-69EE-2A7FD5BB181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257" y="4752215"/>
            <a:ext cx="5782597" cy="10786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20ABBC-B92C-4281-CB6A-DAF72205EA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52187" y="57482"/>
            <a:ext cx="3669592" cy="978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91DB7-A922-63B2-2533-11631F904DB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52187" y="1036451"/>
            <a:ext cx="4448067" cy="10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89C6D1D-DFE4-A3DF-6266-54047A3C7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698"/>
            <a:ext cx="2733319" cy="5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1DED3B1-A835-A44C-FDDE-F0F6F68E7A40}"/>
              </a:ext>
            </a:extLst>
          </p:cNvPr>
          <p:cNvSpPr/>
          <p:nvPr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8E89-552A-32B7-2B55-214CFBC27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290" y="94476"/>
            <a:ext cx="716888" cy="716888"/>
          </a:xfrm>
          <a:prstGeom prst="rect">
            <a:avLst/>
          </a:prstGeom>
          <a:noFill/>
          <a:ln>
            <a:solidFill>
              <a:srgbClr val="FFD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76A7D6-F3A4-F769-70B5-4DFC9C715D40}"/>
              </a:ext>
            </a:extLst>
          </p:cNvPr>
          <p:cNvSpPr/>
          <p:nvPr userDrawn="1"/>
        </p:nvSpPr>
        <p:spPr>
          <a:xfrm>
            <a:off x="471821" y="822978"/>
            <a:ext cx="4518923" cy="575223"/>
          </a:xfrm>
          <a:prstGeom prst="round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2FD6B-5A93-B785-CD72-92FFD5B00EC6}"/>
              </a:ext>
            </a:extLst>
          </p:cNvPr>
          <p:cNvSpPr txBox="1"/>
          <p:nvPr userDrawn="1"/>
        </p:nvSpPr>
        <p:spPr>
          <a:xfrm>
            <a:off x="548175" y="964305"/>
            <a:ext cx="4160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In today’s lesson you will…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FA9984A-3930-7D10-6D00-DB5B90D97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6" t="11785" r="35076" b="13755"/>
          <a:stretch/>
        </p:blipFill>
        <p:spPr>
          <a:xfrm>
            <a:off x="10391310" y="1519832"/>
            <a:ext cx="1800690" cy="2550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4A442-629E-0517-080B-1DC777E627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6325"/>
            <a:ext cx="2716227" cy="591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A840E7-FB87-CD31-B176-F5C22E7C0489}"/>
              </a:ext>
            </a:extLst>
          </p:cNvPr>
          <p:cNvSpPr txBox="1"/>
          <p:nvPr userDrawn="1"/>
        </p:nvSpPr>
        <p:spPr>
          <a:xfrm>
            <a:off x="401652" y="1964687"/>
            <a:ext cx="98105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Understand what is meant by the term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‘Career Skills’ or ‘Transferable Skills”</a:t>
            </a:r>
          </a:p>
          <a:p>
            <a:endParaRPr lang="en-IE" sz="1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 Explore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26 top career skills </a:t>
            </a:r>
            <a:r>
              <a:rPr lang="en-IE" sz="1800" dirty="0">
                <a:latin typeface="Aptos" panose="020B0004020202020204" pitchFamily="34" charset="0"/>
              </a:rPr>
              <a:t>divided across </a:t>
            </a:r>
            <a:r>
              <a:rPr lang="en-IE" sz="1800" b="1" dirty="0">
                <a:latin typeface="Aptos" panose="020B0004020202020204" pitchFamily="34" charset="0"/>
              </a:rPr>
              <a:t>People</a:t>
            </a:r>
            <a:r>
              <a:rPr lang="en-IE" sz="1800" dirty="0">
                <a:latin typeface="Aptos" panose="020B0004020202020204" pitchFamily="34" charset="0"/>
              </a:rPr>
              <a:t>, </a:t>
            </a:r>
            <a:r>
              <a:rPr lang="en-IE" sz="1800" b="1" dirty="0">
                <a:latin typeface="Aptos" panose="020B0004020202020204" pitchFamily="34" charset="0"/>
              </a:rPr>
              <a:t>Task</a:t>
            </a:r>
            <a:r>
              <a:rPr lang="en-IE" sz="1800" dirty="0">
                <a:latin typeface="Aptos" panose="020B0004020202020204" pitchFamily="34" charset="0"/>
              </a:rPr>
              <a:t> and </a:t>
            </a:r>
            <a:r>
              <a:rPr lang="en-IE" sz="1800" b="1" dirty="0">
                <a:latin typeface="Aptos" panose="020B0004020202020204" pitchFamily="34" charset="0"/>
              </a:rPr>
              <a:t>Personal </a:t>
            </a:r>
            <a:r>
              <a:rPr lang="en-IE" sz="1800" dirty="0">
                <a:latin typeface="Aptos" panose="020B0004020202020204" pitchFamily="34" charset="0"/>
              </a:rPr>
              <a:t>skills.</a:t>
            </a:r>
          </a:p>
          <a:p>
            <a:endParaRPr lang="en-IE" sz="1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 Reflect on what is your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current level </a:t>
            </a:r>
            <a:r>
              <a:rPr lang="en-IE" sz="1800" dirty="0">
                <a:latin typeface="Aptos" panose="020B0004020202020204" pitchFamily="34" charset="0"/>
              </a:rPr>
              <a:t>is in each of these </a:t>
            </a:r>
            <a:r>
              <a:rPr lang="en-IE" sz="1400" dirty="0">
                <a:latin typeface="Aptos" panose="020B0004020202020204" pitchFamily="34" charset="0"/>
              </a:rPr>
              <a:t>(Undeveloped, Some or Much Experience).</a:t>
            </a:r>
          </a:p>
          <a:p>
            <a:endParaRPr lang="en-IE" sz="1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Explore potential ways of </a:t>
            </a:r>
            <a:r>
              <a:rPr lang="en-IE" sz="1800" b="0" dirty="0">
                <a:solidFill>
                  <a:schemeClr val="tx1"/>
                </a:solidFill>
                <a:latin typeface="Aptos" panose="020B0004020202020204" pitchFamily="34" charset="0"/>
              </a:rPr>
              <a:t>how these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particular skills can be improved </a:t>
            </a:r>
            <a:r>
              <a:rPr lang="en-IE" sz="1800" dirty="0">
                <a:latin typeface="Aptos" panose="020B0004020202020204" pitchFamily="34" charset="0"/>
              </a:rPr>
              <a:t>and developed  further.</a:t>
            </a:r>
          </a:p>
        </p:txBody>
      </p:sp>
    </p:spTree>
    <p:extLst>
      <p:ext uri="{BB962C8B-B14F-4D97-AF65-F5344CB8AC3E}">
        <p14:creationId xmlns:p14="http://schemas.microsoft.com/office/powerpoint/2010/main" val="23353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4E1559-3C11-4C45-1B29-28FCE85807C1}"/>
              </a:ext>
            </a:extLst>
          </p:cNvPr>
          <p:cNvSpPr/>
          <p:nvPr userDrawn="1"/>
        </p:nvSpPr>
        <p:spPr>
          <a:xfrm>
            <a:off x="233345" y="960075"/>
            <a:ext cx="4337051" cy="597723"/>
          </a:xfrm>
          <a:prstGeom prst="round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0D28BC-B1D6-A96B-6ED6-28410FFB5B97}"/>
              </a:ext>
            </a:extLst>
          </p:cNvPr>
          <p:cNvSpPr txBox="1"/>
          <p:nvPr/>
        </p:nvSpPr>
        <p:spPr>
          <a:xfrm>
            <a:off x="233346" y="1058882"/>
            <a:ext cx="433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After today’s lesson you can…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F83A2-00D1-752D-A2A7-3E109713A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6974"/>
            <a:ext cx="2767502" cy="6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279C81-C462-C049-2542-8228A33E5995}"/>
              </a:ext>
            </a:extLst>
          </p:cNvPr>
          <p:cNvSpPr txBox="1"/>
          <p:nvPr userDrawn="1"/>
        </p:nvSpPr>
        <p:spPr>
          <a:xfrm>
            <a:off x="4201885" y="2628901"/>
            <a:ext cx="2778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VIDEO</a:t>
            </a:r>
            <a:endParaRPr lang="en-IE" sz="7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D584F4-B017-FC0B-5116-C13D3EF14AF7}"/>
              </a:ext>
            </a:extLst>
          </p:cNvPr>
          <p:cNvGrpSpPr/>
          <p:nvPr userDrawn="1"/>
        </p:nvGrpSpPr>
        <p:grpSpPr>
          <a:xfrm>
            <a:off x="11253692" y="94476"/>
            <a:ext cx="811614" cy="795337"/>
            <a:chOff x="11253692" y="94476"/>
            <a:chExt cx="811614" cy="795337"/>
          </a:xfrm>
          <a:solidFill>
            <a:srgbClr val="FFDB0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EDA4B4-339B-48F9-91FC-5D5C2231B354}"/>
                </a:ext>
              </a:extLst>
            </p:cNvPr>
            <p:cNvSpPr/>
            <p:nvPr userDrawn="1"/>
          </p:nvSpPr>
          <p:spPr>
            <a:xfrm>
              <a:off x="11253692" y="94476"/>
              <a:ext cx="811614" cy="795337"/>
            </a:xfrm>
            <a:prstGeom prst="rect">
              <a:avLst/>
            </a:prstGeom>
            <a:grpFill/>
            <a:ln>
              <a:solidFill>
                <a:srgbClr val="FFDB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4" name="Picture 3" descr="C:\Users\gordon\Desktop\Lesson Plan Design\Icons For PowerPoints\video-white.png">
              <a:extLst>
                <a:ext uri="{FF2B5EF4-FFF2-40B4-BE49-F238E27FC236}">
                  <a16:creationId xmlns:a16="http://schemas.microsoft.com/office/drawing/2014/main" id="{A549FFCB-29FF-36DF-0DCF-CB9D04E5F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2777" y="189061"/>
              <a:ext cx="610137" cy="607662"/>
            </a:xfrm>
            <a:prstGeom prst="rect">
              <a:avLst/>
            </a:prstGeom>
            <a:grpFill/>
            <a:ln>
              <a:solidFill>
                <a:srgbClr val="FFDB00"/>
              </a:solidFill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028EF88-EC75-8A7C-8323-574DE87C3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A1E60-E306-F938-2823-665294DEED5A}"/>
              </a:ext>
            </a:extLst>
          </p:cNvPr>
          <p:cNvSpPr/>
          <p:nvPr userDrawn="1"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62C39-A468-550C-A3C3-DA27C877FBF3}"/>
              </a:ext>
            </a:extLst>
          </p:cNvPr>
          <p:cNvSpPr/>
          <p:nvPr userDrawn="1"/>
        </p:nvSpPr>
        <p:spPr>
          <a:xfrm>
            <a:off x="7786013" y="231253"/>
            <a:ext cx="3308350" cy="400050"/>
          </a:xfrm>
          <a:prstGeom prst="roundRect">
            <a:avLst>
              <a:gd name="adj" fmla="val 50000"/>
            </a:avLst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62596-9388-434F-6820-98B6994A8E95}"/>
              </a:ext>
            </a:extLst>
          </p:cNvPr>
          <p:cNvSpPr txBox="1"/>
          <p:nvPr userDrawn="1"/>
        </p:nvSpPr>
        <p:spPr>
          <a:xfrm>
            <a:off x="7906663" y="246612"/>
            <a:ext cx="3022600" cy="369332"/>
          </a:xfrm>
          <a:prstGeom prst="rect">
            <a:avLst/>
          </a:prstGeom>
          <a:noFill/>
          <a:ln>
            <a:solidFill>
              <a:srgbClr val="FFD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C88CB"/>
                </a:solidFill>
                <a:latin typeface="Aptos" panose="020B0004020202020204" pitchFamily="34" charset="0"/>
              </a:rPr>
              <a:t>Reflection in your app</a:t>
            </a:r>
            <a:endParaRPr lang="en-IE" b="1" dirty="0">
              <a:solidFill>
                <a:srgbClr val="3C88CB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89D2A-786E-E3A8-E926-20D8FA78D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108" y="165567"/>
            <a:ext cx="507305" cy="546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E5C19D-197E-651E-F21E-BCB835E3B5C2}"/>
              </a:ext>
            </a:extLst>
          </p:cNvPr>
          <p:cNvSpPr txBox="1"/>
          <p:nvPr userDrawn="1"/>
        </p:nvSpPr>
        <p:spPr>
          <a:xfrm>
            <a:off x="11413311" y="68975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700" b="1" dirty="0">
                <a:solidFill>
                  <a:schemeClr val="bg1"/>
                </a:solidFill>
              </a:rPr>
              <a:t>Activity</a:t>
            </a:r>
            <a:endParaRPr lang="en-IE" sz="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44AAF-B315-9318-705B-CEE7110EC3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32963" y="4445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F72CC-7884-5B43-BD4A-91C85B66A5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23300" y="4445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775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A1E60-E306-F938-2823-665294DEED5A}"/>
              </a:ext>
            </a:extLst>
          </p:cNvPr>
          <p:cNvSpPr/>
          <p:nvPr userDrawn="1"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62C39-A468-550C-A3C3-DA27C877FBF3}"/>
              </a:ext>
            </a:extLst>
          </p:cNvPr>
          <p:cNvSpPr/>
          <p:nvPr userDrawn="1"/>
        </p:nvSpPr>
        <p:spPr>
          <a:xfrm>
            <a:off x="7786013" y="231253"/>
            <a:ext cx="3308350" cy="400050"/>
          </a:xfrm>
          <a:prstGeom prst="roundRect">
            <a:avLst>
              <a:gd name="adj" fmla="val 50000"/>
            </a:avLst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62596-9388-434F-6820-98B6994A8E95}"/>
              </a:ext>
            </a:extLst>
          </p:cNvPr>
          <p:cNvSpPr txBox="1"/>
          <p:nvPr userDrawn="1"/>
        </p:nvSpPr>
        <p:spPr>
          <a:xfrm>
            <a:off x="7906663" y="246612"/>
            <a:ext cx="3022600" cy="369332"/>
          </a:xfrm>
          <a:prstGeom prst="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3C88CB"/>
                </a:solidFill>
                <a:latin typeface="Aptos" panose="020B0004020202020204" pitchFamily="34" charset="0"/>
              </a:rPr>
              <a:t>Online </a:t>
            </a:r>
            <a:endParaRPr lang="en-IE" b="1" dirty="0">
              <a:solidFill>
                <a:srgbClr val="3C88CB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89D2A-786E-E3A8-E926-20D8FA78D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108" y="165567"/>
            <a:ext cx="507305" cy="546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E5C19D-197E-651E-F21E-BCB835E3B5C2}"/>
              </a:ext>
            </a:extLst>
          </p:cNvPr>
          <p:cNvSpPr txBox="1"/>
          <p:nvPr userDrawn="1"/>
        </p:nvSpPr>
        <p:spPr>
          <a:xfrm>
            <a:off x="11413311" y="68975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700" b="1" dirty="0">
                <a:solidFill>
                  <a:schemeClr val="bg1"/>
                </a:solidFill>
              </a:rPr>
              <a:t>Activity</a:t>
            </a:r>
            <a:endParaRPr lang="en-IE" sz="7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61CB-3935-E8D9-5F59-537414054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A1E60-E306-F938-2823-665294DEED5A}"/>
              </a:ext>
            </a:extLst>
          </p:cNvPr>
          <p:cNvSpPr/>
          <p:nvPr userDrawn="1"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89D2A-786E-E3A8-E926-20D8FA78D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108" y="165567"/>
            <a:ext cx="507305" cy="546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E5C19D-197E-651E-F21E-BCB835E3B5C2}"/>
              </a:ext>
            </a:extLst>
          </p:cNvPr>
          <p:cNvSpPr txBox="1"/>
          <p:nvPr userDrawn="1"/>
        </p:nvSpPr>
        <p:spPr>
          <a:xfrm>
            <a:off x="11413311" y="68975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700" b="1" dirty="0">
                <a:solidFill>
                  <a:schemeClr val="bg1"/>
                </a:solidFill>
              </a:rPr>
              <a:t>Activity</a:t>
            </a:r>
            <a:endParaRPr lang="en-IE" sz="7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61CB-3935-E8D9-5F59-537414054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29353F-0AAF-AB2A-37A9-088C7246EE47}"/>
              </a:ext>
            </a:extLst>
          </p:cNvPr>
          <p:cNvGrpSpPr/>
          <p:nvPr userDrawn="1"/>
        </p:nvGrpSpPr>
        <p:grpSpPr>
          <a:xfrm>
            <a:off x="11192851" y="128006"/>
            <a:ext cx="811614" cy="795337"/>
            <a:chOff x="11253692" y="94476"/>
            <a:chExt cx="811614" cy="795337"/>
          </a:xfrm>
          <a:solidFill>
            <a:srgbClr val="FFDB0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6FE195-4F79-2FD2-1D5F-B1F91DB2C0DF}"/>
                </a:ext>
              </a:extLst>
            </p:cNvPr>
            <p:cNvSpPr/>
            <p:nvPr userDrawn="1"/>
          </p:nvSpPr>
          <p:spPr>
            <a:xfrm>
              <a:off x="11253692" y="94476"/>
              <a:ext cx="811614" cy="795337"/>
            </a:xfrm>
            <a:prstGeom prst="rect">
              <a:avLst/>
            </a:prstGeom>
            <a:grpFill/>
            <a:ln>
              <a:solidFill>
                <a:srgbClr val="3C88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7" name="Picture 2" descr="C:\Users\gordon\Desktop\Lesson Plan Design\Icons For PowerPoints\discuss-white.png">
              <a:extLst>
                <a:ext uri="{FF2B5EF4-FFF2-40B4-BE49-F238E27FC236}">
                  <a16:creationId xmlns:a16="http://schemas.microsoft.com/office/drawing/2014/main" id="{65CB303A-C480-90D6-A4F9-1B333DA28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3794" y="175102"/>
              <a:ext cx="690671" cy="669913"/>
            </a:xfrm>
            <a:prstGeom prst="rect">
              <a:avLst/>
            </a:prstGeom>
            <a:grpFill/>
            <a:ln>
              <a:solidFill>
                <a:srgbClr val="3C88CB"/>
              </a:solidFill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3982C42-635C-CAF9-BA82-F4EF2DE3B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white logo&#10;&#10;AI-generated content may be incorrect.">
            <a:extLst>
              <a:ext uri="{FF2B5EF4-FFF2-40B4-BE49-F238E27FC236}">
                <a16:creationId xmlns:a16="http://schemas.microsoft.com/office/drawing/2014/main" id="{2CF06883-7D2D-58B8-78C7-983F9D7A76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6383091"/>
            <a:ext cx="1016430" cy="4329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1A80F0-8AFE-01AE-DE02-CBEBFDD08161}"/>
              </a:ext>
            </a:extLst>
          </p:cNvPr>
          <p:cNvSpPr txBox="1"/>
          <p:nvPr userDrawn="1"/>
        </p:nvSpPr>
        <p:spPr>
          <a:xfrm>
            <a:off x="3692525" y="6442854"/>
            <a:ext cx="480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</a:rPr>
              <a:t>Section 2 – </a:t>
            </a:r>
            <a:r>
              <a:rPr lang="en-GB" sz="1400" b="1" dirty="0">
                <a:solidFill>
                  <a:schemeClr val="bg1"/>
                </a:solidFill>
              </a:rPr>
              <a:t>Self-Assessment</a:t>
            </a:r>
            <a:endParaRPr lang="en-IE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4D2D0-A6CC-4CB5-6148-6F4E229AD35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FA480-5695-C290-4177-6091B16CF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IE"/>
              <a:t>Section 1: Understanding and developing yourself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8400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8" r:id="rId3"/>
    <p:sldLayoutId id="2147483659" r:id="rId4"/>
    <p:sldLayoutId id="2147483660" r:id="rId5"/>
    <p:sldLayoutId id="2147483661" r:id="rId6"/>
    <p:sldLayoutId id="2147483665" r:id="rId7"/>
    <p:sldLayoutId id="2147483664" r:id="rId8"/>
    <p:sldLayoutId id="2147483662" r:id="rId9"/>
    <p:sldLayoutId id="2147483651" r:id="rId10"/>
    <p:sldLayoutId id="21474836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://www.pngall.com/mouse-cursor-click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mouse-cursor-click-png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pngall.com/mouse-cursor-click-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lgeTUtVjuOM?start=59&amp;feature=oembed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mouse-cursor-click-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mouse-cursor-click-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05992-23BB-8745-1B6E-CFE10CB4F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3253284">
            <a:off x="7834382" y="266186"/>
            <a:ext cx="628448" cy="648070"/>
          </a:xfrm>
          <a:prstGeom prst="rect">
            <a:avLst/>
          </a:prstGeom>
        </p:spPr>
      </p:pic>
      <p:pic>
        <p:nvPicPr>
          <p:cNvPr id="6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F26C9A00-52BB-8858-6CA7-B6DBBD5570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2" r="16259"/>
          <a:stretch/>
        </p:blipFill>
        <p:spPr>
          <a:xfrm>
            <a:off x="2662004" y="1753915"/>
            <a:ext cx="5082209" cy="41074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F79ACF-F93D-79EB-C572-FB4CE4748A7B}"/>
              </a:ext>
            </a:extLst>
          </p:cNvPr>
          <p:cNvSpPr/>
          <p:nvPr/>
        </p:nvSpPr>
        <p:spPr>
          <a:xfrm>
            <a:off x="4728927" y="5069940"/>
            <a:ext cx="1140737" cy="615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48928-4DCD-33D1-1CDB-D1A4039DB9AE}"/>
              </a:ext>
            </a:extLst>
          </p:cNvPr>
          <p:cNvSpPr txBox="1"/>
          <p:nvPr/>
        </p:nvSpPr>
        <p:spPr>
          <a:xfrm>
            <a:off x="7828986" y="2607335"/>
            <a:ext cx="4076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solidFill>
                  <a:srgbClr val="303030"/>
                </a:solidFill>
                <a:effectLst/>
              </a:rPr>
              <a:t> </a:t>
            </a:r>
            <a:r>
              <a:rPr lang="en-GB" b="1" i="1" dirty="0">
                <a:solidFill>
                  <a:srgbClr val="0070C0"/>
                </a:solidFill>
                <a:effectLst/>
              </a:rPr>
              <a:t>Skills</a:t>
            </a:r>
            <a:r>
              <a:rPr lang="en-GB" b="0" i="1" dirty="0">
                <a:solidFill>
                  <a:srgbClr val="303030"/>
                </a:solidFill>
                <a:effectLst/>
              </a:rPr>
              <a:t> are the </a:t>
            </a:r>
            <a:r>
              <a:rPr lang="en-GB" b="1" i="1" dirty="0">
                <a:solidFill>
                  <a:srgbClr val="0070C0"/>
                </a:solidFill>
                <a:effectLst/>
              </a:rPr>
              <a:t>knowledge</a:t>
            </a:r>
            <a:r>
              <a:rPr lang="en-GB" b="0" i="1" dirty="0">
                <a:solidFill>
                  <a:srgbClr val="303030"/>
                </a:solidFill>
                <a:effectLst/>
              </a:rPr>
              <a:t> which we all need to use when we work with other people, on projects or even by ourselves.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343664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18AEB-817B-CA41-D3FD-B19A9615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FCC182-D6B3-C48A-016B-B5F2F4BA8258}"/>
              </a:ext>
            </a:extLst>
          </p:cNvPr>
          <p:cNvSpPr txBox="1"/>
          <p:nvPr/>
        </p:nvSpPr>
        <p:spPr>
          <a:xfrm>
            <a:off x="1134176" y="522047"/>
            <a:ext cx="1087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b="1" dirty="0">
                <a:solidFill>
                  <a:srgbClr val="0070C0"/>
                </a:solidFill>
                <a:latin typeface="Aptos" panose="02110004020202020204"/>
              </a:rPr>
              <a:t>Your Career Skills Results, Reflections and Report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2FF30-A7E1-856C-A409-C8AF241E1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5" y="1652243"/>
            <a:ext cx="5703338" cy="3912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87C06B-0F1F-78D6-D3B0-92504F7E1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961" y="1652243"/>
            <a:ext cx="4579797" cy="43257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03AE10-873D-CBA1-02CD-E661FDD7A4C7}"/>
              </a:ext>
            </a:extLst>
          </p:cNvPr>
          <p:cNvSpPr txBox="1"/>
          <p:nvPr/>
        </p:nvSpPr>
        <p:spPr>
          <a:xfrm>
            <a:off x="515404" y="1026875"/>
            <a:ext cx="4459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7030A0"/>
                </a:solidFill>
              </a:rPr>
              <a:t>Step 1: View your Results </a:t>
            </a:r>
            <a:r>
              <a:rPr lang="en-IE" dirty="0">
                <a:solidFill>
                  <a:srgbClr val="7030A0"/>
                </a:solidFill>
              </a:rPr>
              <a:t>and </a:t>
            </a:r>
            <a:br>
              <a:rPr lang="en-IE" dirty="0">
                <a:solidFill>
                  <a:srgbClr val="7030A0"/>
                </a:solidFill>
              </a:rPr>
            </a:br>
            <a:r>
              <a:rPr lang="en-IE" dirty="0">
                <a:solidFill>
                  <a:srgbClr val="7030A0"/>
                </a:solidFill>
              </a:rPr>
              <a:t>click</a:t>
            </a:r>
            <a:r>
              <a:rPr lang="en-IE" b="1" dirty="0">
                <a:solidFill>
                  <a:srgbClr val="7030A0"/>
                </a:solidFill>
              </a:rPr>
              <a:t> Report and Action Planner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9A3549-B8C5-9FC6-6245-854A4EA0947F}"/>
              </a:ext>
            </a:extLst>
          </p:cNvPr>
          <p:cNvSpPr txBox="1"/>
          <p:nvPr/>
        </p:nvSpPr>
        <p:spPr>
          <a:xfrm>
            <a:off x="7007899" y="1026875"/>
            <a:ext cx="4579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7030A0"/>
                </a:solidFill>
              </a:rPr>
              <a:t>Step 2: </a:t>
            </a:r>
            <a:r>
              <a:rPr lang="en-IE" dirty="0">
                <a:solidFill>
                  <a:srgbClr val="7030A0"/>
                </a:solidFill>
              </a:rPr>
              <a:t>Type in evidence of </a:t>
            </a:r>
            <a:r>
              <a:rPr lang="en-IE" b="1" dirty="0">
                <a:solidFill>
                  <a:srgbClr val="7030A0"/>
                </a:solidFill>
              </a:rPr>
              <a:t>skills </a:t>
            </a:r>
          </a:p>
          <a:p>
            <a:r>
              <a:rPr lang="en-IE" b="1" dirty="0">
                <a:solidFill>
                  <a:srgbClr val="7030A0"/>
                </a:solidFill>
              </a:rPr>
              <a:t>developed </a:t>
            </a:r>
            <a:r>
              <a:rPr lang="en-IE" dirty="0">
                <a:solidFill>
                  <a:srgbClr val="7030A0"/>
                </a:solidFill>
              </a:rPr>
              <a:t>or </a:t>
            </a:r>
            <a:r>
              <a:rPr lang="en-IE" b="1" dirty="0">
                <a:solidFill>
                  <a:srgbClr val="7030A0"/>
                </a:solidFill>
              </a:rPr>
              <a:t>skills to improve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483FAE-2F80-2BF4-239B-1725AD08BCF4}"/>
              </a:ext>
            </a:extLst>
          </p:cNvPr>
          <p:cNvCxnSpPr>
            <a:cxnSpLocks/>
          </p:cNvCxnSpPr>
          <p:nvPr/>
        </p:nvCxnSpPr>
        <p:spPr>
          <a:xfrm>
            <a:off x="6356288" y="1107028"/>
            <a:ext cx="27161" cy="4927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7B2BDEB-3A86-41D0-BC1A-CC54D0901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4258137">
            <a:off x="5489649" y="1873249"/>
            <a:ext cx="548047" cy="565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D2B6E8-1A31-AAF7-3105-9ED11C7A2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>
            <a:off x="6672932" y="3455450"/>
            <a:ext cx="548047" cy="5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FC1CE-EE0A-DD58-D549-5D14C9BC5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6B78AA-1A24-83FA-C01D-26E917EF5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710" y="1857843"/>
            <a:ext cx="3026170" cy="3818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E405E-9D42-2301-96FB-B413423DFDD8}"/>
              </a:ext>
            </a:extLst>
          </p:cNvPr>
          <p:cNvSpPr txBox="1"/>
          <p:nvPr/>
        </p:nvSpPr>
        <p:spPr>
          <a:xfrm>
            <a:off x="1415911" y="857492"/>
            <a:ext cx="8570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srgbClr val="7030A0"/>
                </a:solidFill>
              </a:rPr>
              <a:t>Step 3: Print or Save you full Career Skills Report</a:t>
            </a:r>
            <a:endParaRPr lang="en-IE" dirty="0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5069A9-5F5E-AFC9-CF06-40ED5E7C4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89" y="2156322"/>
            <a:ext cx="3990975" cy="1762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08C077-6713-35B7-34B3-F78C542F0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299646">
            <a:off x="687113" y="2990694"/>
            <a:ext cx="548047" cy="565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3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E4EF8D-EB05-6AD4-2036-893AC90A349C}"/>
              </a:ext>
            </a:extLst>
          </p:cNvPr>
          <p:cNvSpPr txBox="1"/>
          <p:nvPr/>
        </p:nvSpPr>
        <p:spPr>
          <a:xfrm>
            <a:off x="419759" y="2413337"/>
            <a:ext cx="98105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Understand what is meant by the term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‘Career Skills’ or ‘Transferable Skills”</a:t>
            </a:r>
          </a:p>
          <a:p>
            <a:endParaRPr lang="en-IE" sz="1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 </a:t>
            </a:r>
            <a:r>
              <a:rPr lang="en-IE" dirty="0">
                <a:latin typeface="Aptos" panose="020B0004020202020204" pitchFamily="34" charset="0"/>
              </a:rPr>
              <a:t>Reflect on</a:t>
            </a:r>
            <a:r>
              <a:rPr lang="en-IE" sz="1800" dirty="0">
                <a:latin typeface="Aptos" panose="020B0004020202020204" pitchFamily="34" charset="0"/>
              </a:rPr>
              <a:t>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26 top career skills </a:t>
            </a:r>
            <a:r>
              <a:rPr lang="en-IE" sz="1800" dirty="0">
                <a:latin typeface="Aptos" panose="020B0004020202020204" pitchFamily="34" charset="0"/>
              </a:rPr>
              <a:t>divided across </a:t>
            </a:r>
            <a:r>
              <a:rPr lang="en-IE" sz="1800" b="1" dirty="0">
                <a:latin typeface="Aptos" panose="020B0004020202020204" pitchFamily="34" charset="0"/>
              </a:rPr>
              <a:t>People</a:t>
            </a:r>
            <a:r>
              <a:rPr lang="en-IE" sz="1800" dirty="0">
                <a:latin typeface="Aptos" panose="020B0004020202020204" pitchFamily="34" charset="0"/>
              </a:rPr>
              <a:t>, </a:t>
            </a:r>
            <a:r>
              <a:rPr lang="en-IE" sz="1800" b="1" dirty="0">
                <a:latin typeface="Aptos" panose="020B0004020202020204" pitchFamily="34" charset="0"/>
              </a:rPr>
              <a:t>Task</a:t>
            </a:r>
            <a:r>
              <a:rPr lang="en-IE" sz="1800" dirty="0">
                <a:latin typeface="Aptos" panose="020B0004020202020204" pitchFamily="34" charset="0"/>
              </a:rPr>
              <a:t> and </a:t>
            </a:r>
            <a:r>
              <a:rPr lang="en-IE" sz="1800" b="1" dirty="0">
                <a:latin typeface="Aptos" panose="020B0004020202020204" pitchFamily="34" charset="0"/>
              </a:rPr>
              <a:t>Personal </a:t>
            </a:r>
            <a:r>
              <a:rPr lang="en-IE" sz="1800" dirty="0">
                <a:latin typeface="Aptos" panose="020B0004020202020204" pitchFamily="34" charset="0"/>
              </a:rPr>
              <a:t>skills.</a:t>
            </a:r>
          </a:p>
          <a:p>
            <a:endParaRPr lang="en-IE" sz="1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 Reflect on what is your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current level </a:t>
            </a:r>
            <a:r>
              <a:rPr lang="en-IE" sz="1800" dirty="0">
                <a:latin typeface="Aptos" panose="020B0004020202020204" pitchFamily="34" charset="0"/>
              </a:rPr>
              <a:t>is in each of these </a:t>
            </a:r>
            <a:r>
              <a:rPr lang="en-IE" sz="1400" dirty="0">
                <a:latin typeface="Aptos" panose="020B0004020202020204" pitchFamily="34" charset="0"/>
              </a:rPr>
              <a:t>(Undeveloped, Some or Much Experience).</a:t>
            </a:r>
          </a:p>
          <a:p>
            <a:endParaRPr lang="en-IE" sz="1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</a:rPr>
              <a:t> Discuss your top skills and ones for further and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future development.</a:t>
            </a:r>
            <a:endParaRPr lang="en-IE" sz="18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5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0F6432-1664-A138-E23D-43B1F988327E}"/>
              </a:ext>
            </a:extLst>
          </p:cNvPr>
          <p:cNvSpPr txBox="1"/>
          <p:nvPr/>
        </p:nvSpPr>
        <p:spPr>
          <a:xfrm>
            <a:off x="751438" y="1584604"/>
            <a:ext cx="103209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Career Skills refer to a range of skills that are important in any workplace</a:t>
            </a:r>
            <a:r>
              <a:rPr lang="en-IE" dirty="0">
                <a:latin typeface="Aptos" panose="020B0004020202020204" pitchFamily="34" charset="0"/>
              </a:rPr>
              <a:t> and </a:t>
            </a:r>
            <a:r>
              <a:rPr lang="en-IE" sz="1800" dirty="0">
                <a:latin typeface="Aptos" panose="020B0004020202020204" pitchFamily="34" charset="0"/>
              </a:rPr>
              <a:t>are the </a:t>
            </a:r>
            <a:r>
              <a:rPr lang="en-IE" b="1" dirty="0">
                <a:latin typeface="Aptos" panose="020B0004020202020204" pitchFamily="34" charset="0"/>
              </a:rPr>
              <a:t>t</a:t>
            </a:r>
            <a:r>
              <a:rPr lang="en-IE" sz="1800" b="1" dirty="0">
                <a:latin typeface="Aptos" panose="020B0004020202020204" pitchFamily="34" charset="0"/>
              </a:rPr>
              <a:t>ransferrable </a:t>
            </a:r>
            <a:r>
              <a:rPr lang="en-IE" sz="1800" dirty="0">
                <a:latin typeface="Aptos" panose="020B0004020202020204" pitchFamily="34" charset="0"/>
              </a:rPr>
              <a:t>ones </a:t>
            </a:r>
            <a:r>
              <a:rPr lang="en-IE" dirty="0">
                <a:latin typeface="Aptos" panose="020B0004020202020204" pitchFamily="34" charset="0"/>
              </a:rPr>
              <a:t>that</a:t>
            </a:r>
            <a:r>
              <a:rPr lang="en-IE" sz="1800" dirty="0">
                <a:latin typeface="Aptos" panose="020B0004020202020204" pitchFamily="34" charset="0"/>
              </a:rPr>
              <a:t> we can </a:t>
            </a:r>
            <a:r>
              <a:rPr lang="en-IE" dirty="0">
                <a:latin typeface="Aptos" panose="020B0004020202020204" pitchFamily="34" charset="0"/>
              </a:rPr>
              <a:t>learn in our </a:t>
            </a:r>
            <a:r>
              <a:rPr lang="en-IE" sz="1800" dirty="0">
                <a:latin typeface="Aptos" panose="020B0004020202020204" pitchFamily="34" charset="0"/>
              </a:rPr>
              <a:t>everyday life,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through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hobbies,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activities, in education and employment.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</a:p>
          <a:p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</a:rPr>
              <a:t>The skills we are talking about are quite ordinary, that's why we don't usually notice them - but they are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incredibly important</a:t>
            </a:r>
            <a:r>
              <a:rPr lang="en-IE" dirty="0">
                <a:latin typeface="Aptos" panose="020B00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</a:rPr>
              <a:t>Knowledge and qualifications might secure you an interview but it is these skills that will ultimately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get you the job!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</a:rPr>
              <a:t>Most people develop these skills without even knowing and all of them can be improved upon. These skills can be divided into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People Skills</a:t>
            </a:r>
            <a:r>
              <a:rPr lang="en-IE" dirty="0">
                <a:solidFill>
                  <a:srgbClr val="0070C0"/>
                </a:solidFill>
                <a:latin typeface="Aptos" panose="020B0004020202020204" pitchFamily="34" charset="0"/>
              </a:rPr>
              <a:t>,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Task Skills </a:t>
            </a:r>
            <a:r>
              <a:rPr lang="en-IE" dirty="0">
                <a:latin typeface="Aptos" panose="020B0004020202020204" pitchFamily="34" charset="0"/>
              </a:rPr>
              <a:t>and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Personal Skills</a:t>
            </a:r>
            <a:r>
              <a:rPr lang="en-IE" b="1" dirty="0">
                <a:latin typeface="Aptos" panose="020B00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33CB7-0B2B-BFEC-E69C-173D1A0F48D7}"/>
              </a:ext>
            </a:extLst>
          </p:cNvPr>
          <p:cNvSpPr txBox="1"/>
          <p:nvPr/>
        </p:nvSpPr>
        <p:spPr>
          <a:xfrm>
            <a:off x="3619124" y="805758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           What are Career Skills?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18927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72009E-B73B-6B70-A2DC-DF0A41D614EF}"/>
              </a:ext>
            </a:extLst>
          </p:cNvPr>
          <p:cNvSpPr txBox="1"/>
          <p:nvPr/>
        </p:nvSpPr>
        <p:spPr>
          <a:xfrm>
            <a:off x="3366124" y="562608"/>
            <a:ext cx="6097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Aptos Slab Black" panose="020F0502020204030204" pitchFamily="34" charset="0"/>
              </a:rPr>
              <a:t>     </a:t>
            </a:r>
            <a:r>
              <a:rPr lang="en-GB" sz="3200" b="1" dirty="0">
                <a:solidFill>
                  <a:srgbClr val="0070C0"/>
                </a:solidFill>
                <a:latin typeface="Aptos Slab Black" panose="020F0502020204030204" pitchFamily="34" charset="0"/>
              </a:rPr>
              <a:t>People Skills</a:t>
            </a:r>
            <a:endParaRPr lang="en-IE" sz="3200" dirty="0">
              <a:solidFill>
                <a:srgbClr val="0070C0"/>
              </a:solidFill>
              <a:latin typeface="Aptos Slab Black" panose="020F050202020403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06145AD-FB35-9F61-E926-B60F4470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7"/>
          <a:stretch/>
        </p:blipFill>
        <p:spPr>
          <a:xfrm>
            <a:off x="398845" y="854995"/>
            <a:ext cx="3290045" cy="4977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E28358-CA1B-9595-D2C6-D11E98CA3BDD}"/>
              </a:ext>
            </a:extLst>
          </p:cNvPr>
          <p:cNvSpPr txBox="1"/>
          <p:nvPr/>
        </p:nvSpPr>
        <p:spPr>
          <a:xfrm>
            <a:off x="3829715" y="1817112"/>
            <a:ext cx="7963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latin typeface="Aptos" panose="020B0004020202020204" pitchFamily="34" charset="0"/>
              </a:rPr>
              <a:t>People Skills </a:t>
            </a:r>
            <a:r>
              <a:rPr lang="en-IE" sz="2000" dirty="0">
                <a:latin typeface="Aptos" panose="020B0004020202020204" pitchFamily="34" charset="0"/>
              </a:rPr>
              <a:t>are often referred to as </a:t>
            </a:r>
            <a:r>
              <a:rPr lang="en-IE" sz="2000" dirty="0">
                <a:solidFill>
                  <a:srgbClr val="0070C0"/>
                </a:solidFill>
                <a:latin typeface="Aptos" panose="020B0004020202020204" pitchFamily="34" charset="0"/>
              </a:rPr>
              <a:t>‘</a:t>
            </a:r>
            <a:r>
              <a:rPr lang="en-IE" sz="2000" i="1" dirty="0">
                <a:solidFill>
                  <a:srgbClr val="0070C0"/>
                </a:solidFill>
                <a:latin typeface="Aptos" panose="020B0004020202020204" pitchFamily="34" charset="0"/>
              </a:rPr>
              <a:t>soft</a:t>
            </a:r>
            <a:r>
              <a:rPr lang="en-IE" sz="2000" dirty="0">
                <a:solidFill>
                  <a:srgbClr val="0070C0"/>
                </a:solidFill>
                <a:latin typeface="Aptos" panose="020B0004020202020204" pitchFamily="34" charset="0"/>
              </a:rPr>
              <a:t>’, ‘</a:t>
            </a:r>
            <a:r>
              <a:rPr lang="en-IE" sz="2000" i="1" dirty="0">
                <a:solidFill>
                  <a:srgbClr val="0070C0"/>
                </a:solidFill>
                <a:latin typeface="Aptos" panose="020B0004020202020204" pitchFamily="34" charset="0"/>
              </a:rPr>
              <a:t>social</a:t>
            </a:r>
            <a:r>
              <a:rPr lang="en-IE" sz="2000" dirty="0">
                <a:solidFill>
                  <a:srgbClr val="0070C0"/>
                </a:solidFill>
                <a:latin typeface="Aptos" panose="020B0004020202020204" pitchFamily="34" charset="0"/>
              </a:rPr>
              <a:t>’, </a:t>
            </a:r>
            <a:r>
              <a:rPr lang="en-IE" sz="2000" dirty="0">
                <a:latin typeface="Aptos" panose="020B0004020202020204" pitchFamily="34" charset="0"/>
              </a:rPr>
              <a:t>or </a:t>
            </a:r>
            <a:r>
              <a:rPr lang="en-IE" sz="2000" dirty="0">
                <a:solidFill>
                  <a:srgbClr val="0070C0"/>
                </a:solidFill>
                <a:latin typeface="Aptos" panose="020B0004020202020204" pitchFamily="34" charset="0"/>
              </a:rPr>
              <a:t>‘</a:t>
            </a:r>
            <a:r>
              <a:rPr lang="en-IE" sz="2000" i="1" dirty="0">
                <a:solidFill>
                  <a:srgbClr val="0070C0"/>
                </a:solidFill>
                <a:latin typeface="Aptos" panose="020B0004020202020204" pitchFamily="34" charset="0"/>
              </a:rPr>
              <a:t>interpersonal</a:t>
            </a:r>
            <a:r>
              <a:rPr lang="en-IE" sz="2000" dirty="0">
                <a:solidFill>
                  <a:srgbClr val="0070C0"/>
                </a:solidFill>
                <a:latin typeface="Aptos" panose="020B0004020202020204" pitchFamily="34" charset="0"/>
              </a:rPr>
              <a:t>’ skills</a:t>
            </a:r>
            <a:r>
              <a:rPr lang="en-IE" sz="2000" dirty="0">
                <a:latin typeface="Aptos" panose="020B0004020202020204" pitchFamily="34" charset="0"/>
              </a:rPr>
              <a:t>. These skills help us to communicate, get along with and be able to understand others. </a:t>
            </a:r>
          </a:p>
          <a:p>
            <a:endParaRPr lang="en-IE" sz="2000" dirty="0">
              <a:latin typeface="Aptos" panose="020B0004020202020204" pitchFamily="34" charset="0"/>
            </a:endParaRPr>
          </a:p>
          <a:p>
            <a:endParaRPr lang="en-IE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In a world where increasingly </a:t>
            </a:r>
            <a:r>
              <a:rPr lang="en-IE" sz="2000" i="1" dirty="0">
                <a:latin typeface="Aptos" panose="020B0004020202020204" pitchFamily="34" charset="0"/>
              </a:rPr>
              <a:t>anything that can be automated, will be automated</a:t>
            </a:r>
            <a:r>
              <a:rPr lang="en-IE" sz="2000" dirty="0">
                <a:latin typeface="Aptos" panose="020B0004020202020204" pitchFamily="34" charset="0"/>
              </a:rPr>
              <a:t>, </a:t>
            </a:r>
            <a:r>
              <a:rPr lang="en-IE" sz="2000" dirty="0">
                <a:solidFill>
                  <a:srgbClr val="0070C0"/>
                </a:solidFill>
                <a:latin typeface="Aptos" panose="020B0004020202020204" pitchFamily="34" charset="0"/>
              </a:rPr>
              <a:t>having strong people skill</a:t>
            </a:r>
            <a:r>
              <a:rPr lang="en-IE" sz="2000" dirty="0">
                <a:latin typeface="Aptos" panose="020B0004020202020204" pitchFamily="34" charset="0"/>
              </a:rPr>
              <a:t>s is consistently one of the the 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</a:rPr>
              <a:t>key things </a:t>
            </a:r>
            <a:r>
              <a:rPr lang="en-IE" sz="2000" dirty="0">
                <a:latin typeface="Aptos" panose="020B0004020202020204" pitchFamily="34" charset="0"/>
              </a:rPr>
              <a:t>that recruiters look for in prospective employees.  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10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44510-DB73-6BF5-341A-36459556B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730AA7-84DE-5A4D-D640-A1C1362BE0E3}"/>
              </a:ext>
            </a:extLst>
          </p:cNvPr>
          <p:cNvSpPr txBox="1"/>
          <p:nvPr/>
        </p:nvSpPr>
        <p:spPr>
          <a:xfrm>
            <a:off x="3366124" y="562608"/>
            <a:ext cx="6097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 Slab Black" panose="020F0502020204030204" pitchFamily="34" charset="0"/>
                <a:ea typeface="+mn-ea"/>
                <a:cs typeface="+mn-cs"/>
              </a:rPr>
              <a:t>   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Slab Black" panose="020F0502020204030204" pitchFamily="34" charset="0"/>
                <a:ea typeface="+mn-ea"/>
                <a:cs typeface="+mn-cs"/>
              </a:rPr>
              <a:t>Task Skills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 Slab Black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BEF11FB-FD12-F3E7-F4E3-7E37BDD6BD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4"/>
          <a:stretch/>
        </p:blipFill>
        <p:spPr>
          <a:xfrm>
            <a:off x="297424" y="854995"/>
            <a:ext cx="3291143" cy="49454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D4A1A-0D0F-A635-1380-C6E717F6A820}"/>
              </a:ext>
            </a:extLst>
          </p:cNvPr>
          <p:cNvSpPr txBox="1"/>
          <p:nvPr/>
        </p:nvSpPr>
        <p:spPr>
          <a:xfrm>
            <a:off x="4128380" y="1997839"/>
            <a:ext cx="7939889" cy="286232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latin typeface="Aptos" panose="020B0004020202020204" pitchFamily="34" charset="0"/>
              </a:rPr>
              <a:t>Task Skills </a:t>
            </a:r>
            <a:r>
              <a:rPr lang="en-IE" sz="2000" dirty="0">
                <a:latin typeface="Aptos" panose="020B0004020202020204" pitchFamily="34" charset="0"/>
              </a:rPr>
              <a:t>can sometimes be referred to as 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</a:rPr>
              <a:t>‘</a:t>
            </a:r>
            <a:r>
              <a:rPr lang="en-IE" sz="2000" b="1" i="1" dirty="0">
                <a:solidFill>
                  <a:srgbClr val="0070C0"/>
                </a:solidFill>
                <a:latin typeface="Aptos" panose="020B0004020202020204" pitchFamily="34" charset="0"/>
              </a:rPr>
              <a:t>hard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</a:rPr>
              <a:t>’ </a:t>
            </a:r>
            <a:r>
              <a:rPr lang="en-IE" sz="2000" dirty="0">
                <a:latin typeface="Aptos" panose="020B0004020202020204" pitchFamily="34" charset="0"/>
              </a:rPr>
              <a:t>skills. They are 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</a:rPr>
              <a:t>learned skills </a:t>
            </a:r>
            <a:r>
              <a:rPr lang="en-IE" sz="2000" dirty="0">
                <a:latin typeface="Aptos" panose="020B0004020202020204" pitchFamily="34" charset="0"/>
              </a:rPr>
              <a:t>that often help recruiters select and shortlist candidates for interviews. </a:t>
            </a:r>
          </a:p>
          <a:p>
            <a:endParaRPr lang="en-IE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latin typeface="Aptos" panose="020B0004020202020204" pitchFamily="34" charset="0"/>
              </a:rPr>
              <a:t>Task Skills </a:t>
            </a:r>
            <a:r>
              <a:rPr lang="en-IE" sz="2000" dirty="0">
                <a:latin typeface="Aptos" panose="020B0004020202020204" pitchFamily="34" charset="0"/>
              </a:rPr>
              <a:t>can be used to complete many tasks at the workplaces. Some examples include </a:t>
            </a:r>
            <a:r>
              <a:rPr lang="en-IE" sz="2000" dirty="0">
                <a:solidFill>
                  <a:srgbClr val="0070C0"/>
                </a:solidFill>
                <a:latin typeface="Aptos" panose="020B0004020202020204" pitchFamily="34" charset="0"/>
              </a:rPr>
              <a:t>organising, time management and computer skills.</a:t>
            </a:r>
            <a:r>
              <a:rPr lang="en-IE" sz="2000" dirty="0">
                <a:latin typeface="Aptos" panose="020B0004020202020204" pitchFamily="34" charset="0"/>
              </a:rPr>
              <a:t> All of these are useful in most jobs and people can develop these through practice.</a:t>
            </a:r>
          </a:p>
          <a:p>
            <a:endParaRPr lang="en-IE" sz="2000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864A0-D916-157D-932C-ABC4FB14B3F8}"/>
              </a:ext>
            </a:extLst>
          </p:cNvPr>
          <p:cNvSpPr txBox="1"/>
          <p:nvPr/>
        </p:nvSpPr>
        <p:spPr>
          <a:xfrm>
            <a:off x="3048755" y="3231208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57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BBADA-AD33-8077-2FC2-6648A5DBD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F26FA4-2ACF-0FE0-B520-5540F08FD2B6}"/>
              </a:ext>
            </a:extLst>
          </p:cNvPr>
          <p:cNvSpPr txBox="1"/>
          <p:nvPr/>
        </p:nvSpPr>
        <p:spPr>
          <a:xfrm>
            <a:off x="3366124" y="562608"/>
            <a:ext cx="6097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 Slab Black" panose="020F0502020204030204" pitchFamily="34" charset="0"/>
                <a:ea typeface="+mn-ea"/>
                <a:cs typeface="+mn-cs"/>
              </a:rPr>
              <a:t>     Personal  Skills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 Slab Black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E51A4-AF23-D470-5E31-23C37876D1C9}"/>
              </a:ext>
            </a:extLst>
          </p:cNvPr>
          <p:cNvSpPr txBox="1"/>
          <p:nvPr/>
        </p:nvSpPr>
        <p:spPr>
          <a:xfrm>
            <a:off x="5530698" y="3158606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51196-5F15-26FD-F786-008DEE7D4831}"/>
              </a:ext>
            </a:extLst>
          </p:cNvPr>
          <p:cNvSpPr txBox="1"/>
          <p:nvPr/>
        </p:nvSpPr>
        <p:spPr>
          <a:xfrm>
            <a:off x="4255129" y="1874066"/>
            <a:ext cx="7662216" cy="317009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latin typeface="Aptos" panose="020B0004020202020204" pitchFamily="34" charset="0"/>
              </a:rPr>
              <a:t>Personal Skills </a:t>
            </a:r>
            <a:r>
              <a:rPr lang="en-IE" sz="2000" dirty="0">
                <a:latin typeface="Aptos" panose="020B0004020202020204" pitchFamily="34" charset="0"/>
              </a:rPr>
              <a:t>reflect a person’s 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</a:rPr>
              <a:t>attitude and behaviours </a:t>
            </a:r>
            <a:r>
              <a:rPr lang="en-IE" sz="2000" dirty="0">
                <a:latin typeface="Aptos" panose="020B0004020202020204" pitchFamily="34" charset="0"/>
              </a:rPr>
              <a:t>that they bring to the workplace. How they manage themselves and express themselves while at work.</a:t>
            </a:r>
          </a:p>
          <a:p>
            <a:endParaRPr lang="en-IE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Individuals with well-developed personal skills are highly-valued by employers, as they are </a:t>
            </a:r>
            <a:r>
              <a:rPr lang="en-IE" sz="2000" dirty="0">
                <a:solidFill>
                  <a:srgbClr val="0070C0"/>
                </a:solidFill>
                <a:latin typeface="Aptos" panose="020B0004020202020204" pitchFamily="34" charset="0"/>
              </a:rPr>
              <a:t>easier to work with</a:t>
            </a:r>
            <a:r>
              <a:rPr lang="en-IE" sz="2000" dirty="0">
                <a:latin typeface="Aptos" panose="020B0004020202020204" pitchFamily="34" charset="0"/>
              </a:rPr>
              <a:t>. They also help to create a more positive and harmonious working environment which, in turn, becomes a more productive and efficient workplace.</a:t>
            </a:r>
          </a:p>
          <a:p>
            <a:endParaRPr lang="en-IE" sz="2000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7B2C9-B75D-B812-0EE1-6177D455E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5" y="631304"/>
            <a:ext cx="3750115" cy="5454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43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ADFAB-AE34-3457-C4FD-BED346074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B008C-448C-42B5-EF14-D3DC99AF9724}"/>
              </a:ext>
            </a:extLst>
          </p:cNvPr>
          <p:cNvSpPr txBox="1"/>
          <p:nvPr/>
        </p:nvSpPr>
        <p:spPr>
          <a:xfrm>
            <a:off x="1298128" y="-27654"/>
            <a:ext cx="10609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b="1" dirty="0">
                <a:latin typeface="Aptos" panose="020B0004020202020204" pitchFamily="34" charset="0"/>
              </a:rPr>
              <a:t>Video on Career Skills</a:t>
            </a:r>
            <a:endParaRPr lang="en-IE" sz="28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Online Media 3" title="Top10 Skills for Success in Any Career">
            <a:hlinkClick r:id="" action="ppaction://media"/>
            <a:extLst>
              <a:ext uri="{FF2B5EF4-FFF2-40B4-BE49-F238E27FC236}">
                <a16:creationId xmlns:a16="http://schemas.microsoft.com/office/drawing/2014/main" id="{DE92E04E-48E4-E86E-2822-4B967BB631C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9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700B43-7EBA-D043-2B93-819437264E6E}"/>
              </a:ext>
            </a:extLst>
          </p:cNvPr>
          <p:cNvSpPr/>
          <p:nvPr/>
        </p:nvSpPr>
        <p:spPr>
          <a:xfrm>
            <a:off x="163713" y="750686"/>
            <a:ext cx="3246319" cy="2287997"/>
          </a:xfrm>
          <a:prstGeom prst="roundRect">
            <a:avLst>
              <a:gd name="adj" fmla="val 6719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Rate yourself on each of the </a:t>
            </a:r>
            <a:r>
              <a:rPr lang="en-GB" b="1" dirty="0">
                <a:solidFill>
                  <a:srgbClr val="0070C0"/>
                </a:solidFill>
              </a:rPr>
              <a:t>26 Career Skills as: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A61A95"/>
                </a:solidFill>
              </a:rPr>
              <a:t>Undeveloped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A61A95"/>
                </a:solidFill>
              </a:rPr>
              <a:t>Some Experience</a:t>
            </a:r>
          </a:p>
          <a:p>
            <a:endParaRPr lang="en-GB" b="1" dirty="0">
              <a:solidFill>
                <a:srgbClr val="A61A9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A61A95"/>
                </a:solidFill>
              </a:rPr>
              <a:t>Much Experience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E3C6F-FAB7-47EC-552F-E69236ADE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7" y="537865"/>
            <a:ext cx="8516293" cy="5687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D90B84-D291-8D56-7DF1-B8FCD63C390A}"/>
              </a:ext>
            </a:extLst>
          </p:cNvPr>
          <p:cNvSpPr txBox="1"/>
          <p:nvPr/>
        </p:nvSpPr>
        <p:spPr>
          <a:xfrm>
            <a:off x="3675707" y="0"/>
            <a:ext cx="7894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Introduction Written Exercise          </a:t>
            </a:r>
            <a:r>
              <a:rPr lang="en-GB" sz="1400" b="1" dirty="0"/>
              <a:t>(Download from Career Skills App)</a:t>
            </a:r>
            <a:endParaRPr lang="en-IE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4840A-4613-9327-9C76-DFDC08293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4" y="3160199"/>
            <a:ext cx="3024573" cy="30167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096778-FF15-7373-026D-23864D099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391409" flipV="1">
            <a:off x="1735147" y="3076398"/>
            <a:ext cx="683853" cy="7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8A34B6-E6B9-BFA3-BD49-644AE97BB055}"/>
              </a:ext>
            </a:extLst>
          </p:cNvPr>
          <p:cNvSpPr txBox="1"/>
          <p:nvPr/>
        </p:nvSpPr>
        <p:spPr>
          <a:xfrm>
            <a:off x="211016" y="1025821"/>
            <a:ext cx="620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Step 1: </a:t>
            </a:r>
            <a:r>
              <a:rPr lang="en-IE" b="1" dirty="0"/>
              <a:t>Click on the Career Skills app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912B1-6A00-5AAE-8FA5-78F7F1D58682}"/>
              </a:ext>
            </a:extLst>
          </p:cNvPr>
          <p:cNvSpPr txBox="1"/>
          <p:nvPr/>
        </p:nvSpPr>
        <p:spPr>
          <a:xfrm>
            <a:off x="6265833" y="2820646"/>
            <a:ext cx="514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Step 3: </a:t>
            </a:r>
            <a:r>
              <a:rPr lang="en-IE" b="1" dirty="0"/>
              <a:t>Go through the questionnaire and </a:t>
            </a:r>
          </a:p>
          <a:p>
            <a:r>
              <a:rPr lang="en-IE" b="1" dirty="0"/>
              <a:t>click the </a:t>
            </a:r>
            <a:r>
              <a:rPr lang="en-IE" b="1" dirty="0">
                <a:solidFill>
                  <a:srgbClr val="0070C0"/>
                </a:solidFill>
              </a:rPr>
              <a:t>number</a:t>
            </a:r>
            <a:r>
              <a:rPr lang="en-IE" b="1" dirty="0"/>
              <a:t> </a:t>
            </a:r>
            <a:r>
              <a:rPr lang="en-IE" b="1" dirty="0">
                <a:solidFill>
                  <a:srgbClr val="0070C0"/>
                </a:solidFill>
              </a:rPr>
              <a:t>1-5 </a:t>
            </a:r>
            <a:r>
              <a:rPr lang="en-IE" b="1" dirty="0"/>
              <a:t>that describes you best…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2DDF0-57C3-AB7B-4C36-F7F6249BE1DB}"/>
              </a:ext>
            </a:extLst>
          </p:cNvPr>
          <p:cNvSpPr txBox="1"/>
          <p:nvPr/>
        </p:nvSpPr>
        <p:spPr>
          <a:xfrm>
            <a:off x="3573856" y="612573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          The Career Skills Profiler</a:t>
            </a:r>
            <a:endParaRPr lang="en-IE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9C40D4-79E4-DE57-ACE1-3E7AD98D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8" y="1507634"/>
            <a:ext cx="4529703" cy="1393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50E4E5-3FD5-8E28-A41E-813FAA8C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8" y="3932032"/>
            <a:ext cx="3171825" cy="11144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554F3E-67AF-8328-B3C9-168841B2DD5F}"/>
              </a:ext>
            </a:extLst>
          </p:cNvPr>
          <p:cNvSpPr txBox="1"/>
          <p:nvPr/>
        </p:nvSpPr>
        <p:spPr>
          <a:xfrm>
            <a:off x="211016" y="3859824"/>
            <a:ext cx="429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Step 2: </a:t>
            </a:r>
            <a:r>
              <a:rPr lang="en-IE" b="1" dirty="0"/>
              <a:t>Start the Profiler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504BA6-3EE9-9886-3BFE-4BE21B608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462" y="3624756"/>
            <a:ext cx="5724401" cy="19586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0A5D99-EB74-F311-AA00-1CCA0AAA2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7732619">
            <a:off x="6094520" y="4534575"/>
            <a:ext cx="611496" cy="541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24E359-4877-4EBB-A5C5-49FACB1C1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4260513">
            <a:off x="322959" y="4684252"/>
            <a:ext cx="611496" cy="54162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C33AB2-4F0E-6519-557A-C852A6E2A249}"/>
              </a:ext>
            </a:extLst>
          </p:cNvPr>
          <p:cNvCxnSpPr>
            <a:cxnSpLocks/>
          </p:cNvCxnSpPr>
          <p:nvPr/>
        </p:nvCxnSpPr>
        <p:spPr>
          <a:xfrm>
            <a:off x="395344" y="1573523"/>
            <a:ext cx="0" cy="2166139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63736D-10A8-DF34-9066-FF917CC81086}"/>
              </a:ext>
            </a:extLst>
          </p:cNvPr>
          <p:cNvCxnSpPr>
            <a:cxnSpLocks/>
          </p:cNvCxnSpPr>
          <p:nvPr/>
        </p:nvCxnSpPr>
        <p:spPr>
          <a:xfrm flipV="1">
            <a:off x="3528646" y="3165687"/>
            <a:ext cx="2468893" cy="791511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54ED81-F891-C4B8-C6E3-79F08BB0B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3245405">
            <a:off x="4525227" y="1793970"/>
            <a:ext cx="611496" cy="54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1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11507</TotalTime>
  <Words>551</Words>
  <Application>Microsoft Office PowerPoint</Application>
  <PresentationFormat>Widescreen</PresentationFormat>
  <Paragraphs>59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Slab Black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Carton</dc:creator>
  <cp:lastModifiedBy>John Carton</cp:lastModifiedBy>
  <cp:revision>122</cp:revision>
  <dcterms:created xsi:type="dcterms:W3CDTF">2025-08-13T18:47:45Z</dcterms:created>
  <dcterms:modified xsi:type="dcterms:W3CDTF">2026-03-31T17:09:29Z</dcterms:modified>
</cp:coreProperties>
</file>